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2"/>
  </p:notesMasterIdLst>
  <p:handoutMasterIdLst>
    <p:handoutMasterId r:id="rId13"/>
  </p:handoutMasterIdLst>
  <p:sldIdLst>
    <p:sldId id="298" r:id="rId4"/>
    <p:sldId id="283" r:id="rId5"/>
    <p:sldId id="297" r:id="rId6"/>
    <p:sldId id="292" r:id="rId7"/>
    <p:sldId id="284" r:id="rId8"/>
    <p:sldId id="285" r:id="rId9"/>
    <p:sldId id="296" r:id="rId10"/>
    <p:sldId id="299" r:id="rId11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52" autoAdjust="0"/>
    <p:restoredTop sz="94574" autoAdjust="0"/>
  </p:normalViewPr>
  <p:slideViewPr>
    <p:cSldViewPr snapToGrid="0">
      <p:cViewPr varScale="1">
        <p:scale>
          <a:sx n="86" d="100"/>
          <a:sy n="86" d="100"/>
        </p:scale>
        <p:origin x="504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6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DC40DC6-97D1-4B2E-A8B6-142A83A30BB4}" type="datetime1">
              <a:rPr lang="cs-CZ" smtClean="0"/>
              <a:t>06.06.2023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556A0-B24A-4BEA-9C59-0EB4289F7024}" type="datetime1">
              <a:rPr lang="cs-CZ" smtClean="0"/>
              <a:pPr/>
              <a:t>06.06.2023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0198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1411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0221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5591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5152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8749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390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Zástupný symbol obrázku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svoji fotku sem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24314" y="2811053"/>
            <a:ext cx="9767686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500" b="1" spc="-300" dirty="0"/>
            </a:lvl1pPr>
          </a:lstStyle>
          <a:p>
            <a:pPr lvl="0" algn="r" rtl="0"/>
            <a:r>
              <a:rPr lang="cs-CZ" dirty="0"/>
              <a:t>Kliknutím můžete upravit název prezentace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24315" y="4061039"/>
            <a:ext cx="7356274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cs-CZ"/>
              <a:t>Kliknutím můžete upravit styl předlohy podnadpisů.</a:t>
            </a:r>
            <a:endParaRPr lang="cs-CZ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nadpis stránky</a:t>
            </a:r>
            <a:endParaRPr lang="cs-CZ" dirty="0"/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text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nadpis stránky</a:t>
            </a:r>
            <a:endParaRPr lang="cs-CZ" dirty="0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11" name="Zástupný symbol pro text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loupc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nadpis stránky</a:t>
            </a:r>
            <a:endParaRPr lang="cs-CZ" dirty="0"/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15" name="Zástupný symbol pro text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17" name="Zástupný symbol pro text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nadpis stránky</a:t>
            </a:r>
            <a:endParaRPr lang="cs-CZ" dirty="0"/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ělovací snímek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Zástupný symbol obrázku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</a:t>
            </a:r>
            <a:br>
              <a:rPr lang="cs-CZ"/>
            </a:br>
            <a:r>
              <a:rPr lang="cs-CZ"/>
              <a:t>svoji fotku sem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74896" y="2204792"/>
            <a:ext cx="7717104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 rtl="0"/>
            <a:r>
              <a:rPr lang="cs-CZ" dirty="0"/>
              <a:t>Kliknutím můžete upravit oddělovač oddílů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74896" y="4148860"/>
            <a:ext cx="7717104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cs-CZ"/>
              <a:t>Kliknutím můžete upravit styl předlohy podnadpisů.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ělovací snímek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Zástupný symbol obrázku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</a:t>
            </a:r>
            <a:br>
              <a:rPr lang="cs-CZ"/>
            </a:br>
            <a:r>
              <a:rPr lang="cs-CZ"/>
              <a:t>svoji fotku sem</a:t>
            </a:r>
            <a:endParaRPr lang="cs-CZ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1" y="2156226"/>
            <a:ext cx="7673439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cs-CZ" dirty="0"/>
              <a:t>Kliknutím můžete upravit oddělovač oddílů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7671738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cs-CZ" dirty="0"/>
              <a:t>Kliknutím můžete upravit styl předlohy podnadpisů.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cs-CZ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í textu a obrázk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svoji fotku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defRPr sz="4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 dirty="0"/>
              <a:t>Upravte nadpis stránky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í textu a obrázk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svoji fotku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defRPr sz="4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 dirty="0"/>
              <a:t>Kliknutím můžete upravit nadpis stránky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nadpis stránky</a:t>
            </a:r>
            <a:endParaRPr lang="cs-CZ" dirty="0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sp>
        <p:nvSpPr>
          <p:cNvPr id="3" name="Porovnání – zástupný symbol vlevo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Upravit styly předlohy textu</a:t>
            </a:r>
            <a:endParaRPr lang="cs-CZ" dirty="0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12" name="Porovnání – zástupný symbol vlevo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cs-CZ"/>
              <a:t>Upravit styly předlohy textu</a:t>
            </a:r>
            <a:endParaRPr lang="cs-CZ" dirty="0"/>
          </a:p>
        </p:txBody>
      </p:sp>
      <p:sp>
        <p:nvSpPr>
          <p:cNvPr id="8" name="Zástupný symbol pro text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ká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svoji fotku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Zadejte titulek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ěkujeme!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Zástupný symbol obrázku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svoji fotku sem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 rtl="0"/>
            <a:r>
              <a:rPr lang="cs-CZ"/>
              <a:t>Děkujeme!</a:t>
            </a:r>
            <a:endParaRPr 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dirty="0"/>
              <a:t>Jméno a příjmení</a:t>
            </a:r>
          </a:p>
        </p:txBody>
      </p:sp>
      <p:sp>
        <p:nvSpPr>
          <p:cNvPr id="10" name="Zástupný symbol pro text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dirty="0"/>
              <a:t>Telefonní číslo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dirty="0"/>
              <a:t>E-mail nebo uživatelské jméno ze sociální sítě</a:t>
            </a:r>
          </a:p>
        </p:txBody>
      </p:sp>
      <p:sp>
        <p:nvSpPr>
          <p:cNvPr id="12" name="Zástupný symbol pro text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dirty="0"/>
              <a:t>Web společnosti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nadpis stránky</a:t>
            </a:r>
            <a:endParaRPr lang="cs-CZ" dirty="0"/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1" name="Volný tvar: Obrazec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cs-CZ"/>
              <a:t>Kliknutím můžete upravit nadpis stránky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4" name="Textové pole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 rtl="0">
              <a:lnSpc>
                <a:spcPts val="1000"/>
              </a:lnSpc>
            </a:pPr>
            <a:r>
              <a:rPr lang="cs-CZ" sz="2500" b="1" i="0" spc="-100" dirty="0">
                <a:solidFill>
                  <a:schemeClr val="accent1"/>
                </a:solidFill>
                <a:latin typeface="+mj-lt"/>
              </a:rPr>
              <a:t>TREY</a:t>
            </a:r>
            <a:r>
              <a:rPr lang="cs-CZ" sz="1600" b="1" i="0" spc="-100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cs-CZ" sz="1600" b="1" i="0" spc="-100" baseline="0" dirty="0">
                <a:solidFill>
                  <a:schemeClr val="accent1"/>
                </a:solidFill>
                <a:latin typeface="+mj-lt"/>
              </a:rPr>
            </a:br>
            <a:r>
              <a:rPr lang="cs-CZ" sz="1200" b="0" i="0" spc="14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j-FizIApTM?feature=oembed" TargetMode="Externa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5.png"/><Relationship Id="rId4" Type="http://schemas.openxmlformats.org/officeDocument/2006/relationships/hyperlink" Target="https://www.youtube.com/watch?v=ej-FizIApTM" TargetMode="External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16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olekkolumbus.cz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hyperlink" Target="http://www.produsevnizdravi.c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</p:spPr>
        <p:txBody>
          <a:bodyPr rtlCol="0"/>
          <a:lstStyle/>
          <a:p>
            <a:pPr rtl="0"/>
            <a:r>
              <a:rPr lang="cs-CZ"/>
              <a:t>Lorem ipsum dolor sit amet, adipiscing elit</a:t>
            </a:r>
          </a:p>
        </p:txBody>
      </p:sp>
      <p:sp>
        <p:nvSpPr>
          <p:cNvPr id="51" name="Textové pole 50">
            <a:extLst>
              <a:ext uri="{FF2B5EF4-FFF2-40B4-BE49-F238E27FC236}">
                <a16:creationId xmlns:a16="http://schemas.microsoft.com/office/drawing/2014/main" id="{66C1DE0A-7865-466B-B5D7-781C92357026}"/>
              </a:ext>
            </a:extLst>
          </p:cNvPr>
          <p:cNvSpPr txBox="1"/>
          <p:nvPr/>
        </p:nvSpPr>
        <p:spPr>
          <a:xfrm>
            <a:off x="10227733" y="4771669"/>
            <a:ext cx="1659467" cy="1728088"/>
          </a:xfrm>
          <a:prstGeom prst="rect">
            <a:avLst/>
          </a:prstGeom>
          <a:noFill/>
        </p:spPr>
        <p:txBody>
          <a:bodyPr wrap="square" tIns="108000" bIns="0" rtlCol="0" anchor="b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cs-CZ" b="0" i="0" spc="14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Duševní bolest je horší nemoc než tělesná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47E972B-BCF4-ED41-6451-95B8F1E29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549"/>
            <a:ext cx="7586133" cy="6817573"/>
          </a:xfrm>
          <a:prstGeom prst="rect">
            <a:avLst/>
          </a:prstGeom>
        </p:spPr>
      </p:pic>
      <p:pic>
        <p:nvPicPr>
          <p:cNvPr id="9" name="Zástupný symbol obrázku 8">
            <a:extLst>
              <a:ext uri="{FF2B5EF4-FFF2-40B4-BE49-F238E27FC236}">
                <a16:creationId xmlns:a16="http://schemas.microsoft.com/office/drawing/2014/main" id="{E892F938-2AFC-E42D-6907-47A6573DF3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295" b="11295"/>
          <a:stretch>
            <a:fillRect/>
          </a:stretch>
        </p:blipFill>
        <p:spPr>
          <a:xfrm>
            <a:off x="0" y="-13549"/>
            <a:ext cx="9780588" cy="6804025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8578" y="2832365"/>
            <a:ext cx="8613423" cy="1107457"/>
          </a:xfrm>
        </p:spPr>
        <p:txBody>
          <a:bodyPr rtlCol="0"/>
          <a:lstStyle/>
          <a:p>
            <a:pPr algn="l" rtl="0"/>
            <a:r>
              <a:rPr lang="cs-CZ" sz="6000" dirty="0"/>
              <a:t>              </a:t>
            </a:r>
            <a:r>
              <a:rPr lang="cs-CZ" sz="6000" dirty="0">
                <a:latin typeface="Cambria" panose="02040503050406030204" pitchFamily="18" charset="0"/>
                <a:ea typeface="Cambria" panose="02040503050406030204" pitchFamily="18" charset="0"/>
              </a:rPr>
              <a:t>NA SPOLEČNÉ VLNĚ</a:t>
            </a:r>
            <a:br>
              <a:rPr lang="cs-CZ" sz="6000" dirty="0"/>
            </a:br>
            <a:endParaRPr lang="cs-CZ" sz="60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2FFF9EA-8959-D06D-DEF4-3E71569A1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7163" y="67526"/>
            <a:ext cx="1671645" cy="295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3136621"/>
            <a:ext cx="5472000" cy="2999426"/>
          </a:xfrm>
        </p:spPr>
        <p:txBody>
          <a:bodyPr rtlCol="0"/>
          <a:lstStyle/>
          <a:p>
            <a:pPr marL="0" indent="0" rtl="0">
              <a:buNone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Spolek KOLUMBUS,  svazek osob, který sdružuje osoby se zkušeností se službami péče o duševní zdraví. Spolek usiluje o dodržování základní listiny lidských práv a svobod pro duševně nemocné lidi. Je tvořen dvěma komorami podle zkušenosti s péčí o duševní zdraví - přímou nebo nepřímou. Spolek je nestátním, nepolitickým a nenáboženským svazkem, který sdružuje pouze fyzické osoby.</a:t>
            </a:r>
          </a:p>
        </p:txBody>
      </p:sp>
      <p:pic>
        <p:nvPicPr>
          <p:cNvPr id="9" name="Zástupný symbol obrázku 8" descr="Ruka ovládající mobilní telefon">
            <a:extLst>
              <a:ext uri="{FF2B5EF4-FFF2-40B4-BE49-F238E27FC236}">
                <a16:creationId xmlns:a16="http://schemas.microsoft.com/office/drawing/2014/main" id="{A9A75888-22E3-1D43-9112-DA02186070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-1"/>
            <a:ext cx="5664000" cy="6803352"/>
          </a:xfrm>
        </p:spPr>
      </p:pic>
      <p:sp>
        <p:nvSpPr>
          <p:cNvPr id="20" name="Obdélník 19" descr="Zvýrazňující blok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48588" y="4053575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1800" y="4168399"/>
            <a:ext cx="4648200" cy="985000"/>
          </a:xfrm>
        </p:spPr>
        <p:txBody>
          <a:bodyPr rtlCol="0"/>
          <a:lstStyle/>
          <a:p>
            <a:pPr rtl="0"/>
            <a:r>
              <a:rPr lang="cs-CZ" sz="6000" dirty="0">
                <a:latin typeface="Cambria" panose="02040503050406030204" pitchFamily="18" charset="0"/>
                <a:ea typeface="Cambria" panose="02040503050406030204" pitchFamily="18" charset="0"/>
              </a:rPr>
              <a:t>O nás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111800" y="5208551"/>
            <a:ext cx="4648200" cy="1162800"/>
          </a:xfrm>
        </p:spPr>
        <p:txBody>
          <a:bodyPr rtlCol="0"/>
          <a:lstStyle/>
          <a:p>
            <a:pPr algn="ctr" rtl="0"/>
            <a:endParaRPr lang="cs-CZ" dirty="0"/>
          </a:p>
          <a:p>
            <a:pPr rtl="0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JSME S VÁMI JIŽ 20 LET!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/>
              <a:t>2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980BECC-EE7C-FB43-5312-C15527997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49" y="87868"/>
            <a:ext cx="3880021" cy="68580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C677F5F-12CC-B378-7169-724BD341576A}"/>
              </a:ext>
            </a:extLst>
          </p:cNvPr>
          <p:cNvSpPr txBox="1"/>
          <p:nvPr/>
        </p:nvSpPr>
        <p:spPr>
          <a:xfrm>
            <a:off x="432000" y="6371351"/>
            <a:ext cx="262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www.spolekkolumbus.cz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24DB875-CF00-07AF-8230-1CF96B0D4122}"/>
              </a:ext>
            </a:extLst>
          </p:cNvPr>
          <p:cNvSpPr txBox="1"/>
          <p:nvPr/>
        </p:nvSpPr>
        <p:spPr>
          <a:xfrm>
            <a:off x="3284192" y="6400800"/>
            <a:ext cx="271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www.produsevnizdravi.cz</a:t>
            </a:r>
          </a:p>
        </p:txBody>
      </p:sp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 descr="Zvýrazňující blok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rtl="0">
              <a:buFont typeface="Wingdings" panose="05000000000000000000" pitchFamily="2" charset="2"/>
              <a:buChar char="Ø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Zlepšení péče v psychiatrických nemocnicích.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Rozvoj  komunitní péče a služeb pro duševně nemocné.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Změny současných zákonů v oblasti duševního zdraví.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Ochranu zajištění právní pomoci duševně nemocným včetně lepšího právního zastoupení duševně nemocných před soudy zejména v řízení o detenci a  omezení svéprávnosti.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3</a:t>
            </a:fld>
            <a:endParaRPr lang="cs-CZ" dirty="0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678C745D-B304-36BB-B9C0-A7FE4708C86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8104" r="18104"/>
          <a:stretch>
            <a:fillRect/>
          </a:stretch>
        </p:blipFill>
        <p:spPr/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334" y="1819481"/>
            <a:ext cx="6641900" cy="1124345"/>
          </a:xfrm>
        </p:spPr>
        <p:txBody>
          <a:bodyPr rtlCol="0"/>
          <a:lstStyle/>
          <a:p>
            <a:pPr rtl="0"/>
            <a:r>
              <a:rPr lang="cs-CZ" sz="6000" dirty="0">
                <a:latin typeface="Cambria" panose="02040503050406030204" pitchFamily="18" charset="0"/>
                <a:ea typeface="Cambria" panose="02040503050406030204" pitchFamily="18" charset="0"/>
              </a:rPr>
              <a:t>Náš příslib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pPr rtl="0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SPOLEK KOLUMBUS USILUJE O: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AE8B69C-E8F8-F763-D6FE-3C2C68015188}"/>
              </a:ext>
            </a:extLst>
          </p:cNvPr>
          <p:cNvSpPr/>
          <p:nvPr/>
        </p:nvSpPr>
        <p:spPr>
          <a:xfrm>
            <a:off x="10432026" y="6371350"/>
            <a:ext cx="865239" cy="4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C13AFBF-F423-D543-7C43-10356524D2CB}"/>
              </a:ext>
            </a:extLst>
          </p:cNvPr>
          <p:cNvSpPr txBox="1"/>
          <p:nvPr/>
        </p:nvSpPr>
        <p:spPr>
          <a:xfrm>
            <a:off x="314632" y="6371350"/>
            <a:ext cx="262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www.spolekkolumbus.cz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9100106-A255-5A0F-AAB3-84550EC05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510" y="6340440"/>
            <a:ext cx="2810500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98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4</a:t>
            </a:fld>
            <a:endParaRPr lang="cs-CZ" dirty="0"/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37877F6F-AE27-E88A-AFE8-72BD521CE7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306" b="11306"/>
          <a:stretch>
            <a:fillRect/>
          </a:stretch>
        </p:blipFill>
        <p:spPr/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4896" y="2204792"/>
            <a:ext cx="7717104" cy="2386872"/>
          </a:xfrm>
          <a:gradFill>
            <a:gsLst>
              <a:gs pos="51000">
                <a:schemeClr val="accent1">
                  <a:lumMod val="5000"/>
                  <a:lumOff val="95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rtlCol="0"/>
          <a:lstStyle/>
          <a:p>
            <a:pPr marR="0" lvl="0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Původně svépomocná skupina 7 osob s duševním onemocněním založila 31. 10. 2001 neziskovou organizaci pod názvem </a:t>
            </a: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Občanské sdružení KOLUMBUS.</a:t>
            </a:r>
            <a:br>
              <a:rPr kumimoji="0" lang="cs-CZ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kumimoji="0" lang="cs-CZ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 roce 2017 bylo sdružení přejmenováno na Spolek KOLUMBUS.</a:t>
            </a:r>
            <a:b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Celorepubliková působnost spolku (Praha, Brno, Olomouc, Ústí nad Labem, Teplice, Ostrava)</a:t>
            </a:r>
            <a:b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 roce 2022 má spolek již 225 členů (z toho 210 osob s duševním onemocněním)</a:t>
            </a:r>
            <a:b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kumimoji="0" lang="cs-CZ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endParaRPr lang="cs-CZ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74896" y="4591664"/>
            <a:ext cx="7717104" cy="648930"/>
          </a:xfrm>
        </p:spPr>
        <p:txBody>
          <a:bodyPr rtlCol="0"/>
          <a:lstStyle/>
          <a:p>
            <a:pPr rtl="0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Podpora a pomoc klientovi je pro nás prioritou.</a:t>
            </a:r>
          </a:p>
          <a:p>
            <a:pPr rtl="0"/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3C1050B-E985-34AD-4333-DE04B8539160}"/>
              </a:ext>
            </a:extLst>
          </p:cNvPr>
          <p:cNvSpPr txBox="1"/>
          <p:nvPr/>
        </p:nvSpPr>
        <p:spPr>
          <a:xfrm>
            <a:off x="10539871" y="304800"/>
            <a:ext cx="1436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HISTORIE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AF76473A-35EA-B5A3-AC89-50E01283303C}"/>
              </a:ext>
            </a:extLst>
          </p:cNvPr>
          <p:cNvSpPr/>
          <p:nvPr/>
        </p:nvSpPr>
        <p:spPr>
          <a:xfrm>
            <a:off x="10412361" y="6371351"/>
            <a:ext cx="1091382" cy="425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979FE00-CAAA-14D7-3E52-E922BD78AA55}"/>
              </a:ext>
            </a:extLst>
          </p:cNvPr>
          <p:cNvSpPr txBox="1"/>
          <p:nvPr/>
        </p:nvSpPr>
        <p:spPr>
          <a:xfrm>
            <a:off x="393290" y="6371351"/>
            <a:ext cx="262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www.spolekkolumbus.cz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658045-19F6-452A-BCFE-246CEFC33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500" y="6371351"/>
            <a:ext cx="2810500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7089677" cy="432000"/>
          </a:xfrm>
        </p:spPr>
        <p:txBody>
          <a:bodyPr rtlCol="0"/>
          <a:lstStyle/>
          <a:p>
            <a:pPr rtl="0"/>
            <a:r>
              <a:rPr lang="cs-CZ" sz="3000" dirty="0">
                <a:latin typeface="Cambria" panose="02040503050406030204" pitchFamily="18" charset="0"/>
                <a:ea typeface="Cambria" panose="02040503050406030204" pitchFamily="18" charset="0"/>
              </a:rPr>
              <a:t>POBOČKA V BRNĚ – PACIENTSKÝ DŮVĚRNÍK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CA42D59-EAD6-4F95-84F1-32A30F0578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1434934"/>
          </a:xfrm>
        </p:spPr>
        <p:txBody>
          <a:bodyPr rtlCol="0"/>
          <a:lstStyle/>
          <a:p>
            <a:pPr rtl="0"/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Pobočka v Brně se stále rozvíjí a věnuje se klientům nejen v nemocnicích, ale také pravidelně svoji činností realizuje volnočasové aktivity pro klienty spolku Kolumbus. Pomáháme lidem s duševním onemocněním, kombinovanou poruchou i s lidem mentálním handicapem v těžkých životních situacích. Svépomocné aktivity zaměřené na podporu zájmů a práv uživatelů psychiatrické péče - informační i emoční podpora hospitalizovaných pacientů v psychiatrických zařízeních. Jedním z cílů je informování pacientů o jejich právech v průběhu léčby a o možnostech jejich prosazení včetně zajištění přístupu k právní a sociální pomoci. Zprostředkováváme kontakt s vnějším světem a též s jinými uživateli péče, kteří se dostali již do fáze úzdravy. Snažíme se o vytvoření zpětné vazby mezi hospitalizovanými osobami a zdravotnickým personálem pro vedení nemocnic. Spolupracujeme s vedením nemocnic, aktivizujeme uživatele psychiatrické péče, zapojujeme je do uživatelského hnutí a svépomocných aktivit.</a:t>
            </a:r>
          </a:p>
        </p:txBody>
      </p:sp>
      <p:cxnSp>
        <p:nvCxnSpPr>
          <p:cNvPr id="11" name="Přímá spojnice 10" descr="Oddělovač na snímku">
            <a:extLst>
              <a:ext uri="{FF2B5EF4-FFF2-40B4-BE49-F238E27FC236}">
                <a16:creationId xmlns:a16="http://schemas.microsoft.com/office/drawing/2014/main" id="{5A563457-1EC8-4978-BCCB-AFD88C9ED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096000" y="2363035"/>
            <a:ext cx="0" cy="241133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5</a:t>
            </a:fld>
            <a:endParaRPr lang="cs-CZ" dirty="0"/>
          </a:p>
        </p:txBody>
      </p:sp>
      <p:pic>
        <p:nvPicPr>
          <p:cNvPr id="17" name="Zástupný obsah 16">
            <a:extLst>
              <a:ext uri="{FF2B5EF4-FFF2-40B4-BE49-F238E27FC236}">
                <a16:creationId xmlns:a16="http://schemas.microsoft.com/office/drawing/2014/main" id="{D37D56A2-8224-8197-9F68-325B722F6E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0687" y="2442934"/>
            <a:ext cx="4360417" cy="4360417"/>
          </a:xfr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0C53521A-053F-F218-8B3F-5FD7A6A269DA}"/>
              </a:ext>
            </a:extLst>
          </p:cNvPr>
          <p:cNvSpPr txBox="1"/>
          <p:nvPr/>
        </p:nvSpPr>
        <p:spPr>
          <a:xfrm>
            <a:off x="6204155" y="2585883"/>
            <a:ext cx="567320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BIBLIO KURÝR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Donáška knih a časopisů do knihovny Psychiatrické léčebny Brno - Černovice a léčebny Slavkov u Brna. Donáška knih a časopisů do knihovniček jednotlivých oddělení PL Brno – Černovice a do PL Slavkov u Brna.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Roznáška knih a časopisů z hlavní knihovny PL Brno - Černovice na jednotlivá oddělení.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Interaktivní anketa: donáška a roznáška knih a časopisů na jednotlivá oddělení PL Brno - Černovice a do PL Slavkov u Brna podle přání a preferencí klientů.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AB22BF13-1683-6065-AB1D-C9179D0AC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430" y="5109652"/>
            <a:ext cx="2864303" cy="1180548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C718628B-DBEB-56A3-4118-655F23EC3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2548" y="4774365"/>
            <a:ext cx="2694816" cy="1515834"/>
          </a:xfrm>
          <a:prstGeom prst="rect">
            <a:avLst/>
          </a:prstGeom>
        </p:spPr>
      </p:pic>
      <p:sp>
        <p:nvSpPr>
          <p:cNvPr id="26" name="Obdélník 25">
            <a:extLst>
              <a:ext uri="{FF2B5EF4-FFF2-40B4-BE49-F238E27FC236}">
                <a16:creationId xmlns:a16="http://schemas.microsoft.com/office/drawing/2014/main" id="{3A4629CB-D5E7-8B7A-E170-65A8E128340B}"/>
              </a:ext>
            </a:extLst>
          </p:cNvPr>
          <p:cNvSpPr/>
          <p:nvPr/>
        </p:nvSpPr>
        <p:spPr>
          <a:xfrm>
            <a:off x="10392697" y="6371351"/>
            <a:ext cx="924232" cy="4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2B7110E1-F7E5-747F-57AF-9BB618EA1D5C}"/>
              </a:ext>
            </a:extLst>
          </p:cNvPr>
          <p:cNvSpPr txBox="1"/>
          <p:nvPr/>
        </p:nvSpPr>
        <p:spPr>
          <a:xfrm>
            <a:off x="4781104" y="6402685"/>
            <a:ext cx="262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www.spolekkolumbus.cz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384400B-695E-47E7-A5C2-A41124A194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350" y="6371351"/>
            <a:ext cx="2810500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37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0371" y="5359400"/>
            <a:ext cx="3889629" cy="565899"/>
          </a:xfrm>
        </p:spPr>
        <p:txBody>
          <a:bodyPr rtlCol="0"/>
          <a:lstStyle/>
          <a:p>
            <a:pPr rtl="0"/>
            <a:r>
              <a:rPr lang="cs-CZ"/>
              <a:t>Obrázek na celou obrazovku s titulkem lorem ipsum dolor sit amet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6</a:t>
            </a:fld>
            <a:endParaRPr lang="cs-CZ"/>
          </a:p>
        </p:txBody>
      </p:sp>
      <p:sp>
        <p:nvSpPr>
          <p:cNvPr id="11" name="Title 10" hidden="1">
            <a:extLst>
              <a:ext uri="{FF2B5EF4-FFF2-40B4-BE49-F238E27FC236}">
                <a16:creationId xmlns:a16="http://schemas.microsoft.com/office/drawing/2014/main" id="{C5462610-1D7E-437B-B516-F30D9A789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Large image</a:t>
            </a:r>
            <a:endParaRPr lang="cs-CZ" dirty="0"/>
          </a:p>
        </p:txBody>
      </p:sp>
      <p:pic>
        <p:nvPicPr>
          <p:cNvPr id="13" name="Zástupný symbol obrázku 12">
            <a:hlinkClick r:id="rId4"/>
            <a:extLst>
              <a:ext uri="{FF2B5EF4-FFF2-40B4-BE49-F238E27FC236}">
                <a16:creationId xmlns:a16="http://schemas.microsoft.com/office/drawing/2014/main" id="{D895DD98-97C5-E9D0-21B8-B5F9CA7C611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3553" b="3553"/>
          <a:stretch>
            <a:fillRect/>
          </a:stretch>
        </p:blipFill>
        <p:spPr>
          <a:xfrm>
            <a:off x="0" y="1"/>
            <a:ext cx="12192000" cy="6371350"/>
          </a:xfr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42F859D1-CE3D-B8AB-0A50-2957A30A39EB}"/>
              </a:ext>
            </a:extLst>
          </p:cNvPr>
          <p:cNvSpPr txBox="1"/>
          <p:nvPr/>
        </p:nvSpPr>
        <p:spPr>
          <a:xfrm>
            <a:off x="324464" y="440482"/>
            <a:ext cx="4670723" cy="4308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VOLNOČASOVÉ AKTIVITY V 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BRNĚ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70171BB-C1E3-03CC-7016-E2BEE1D2DBCB}"/>
              </a:ext>
            </a:extLst>
          </p:cNvPr>
          <p:cNvSpPr txBox="1"/>
          <p:nvPr/>
        </p:nvSpPr>
        <p:spPr>
          <a:xfrm>
            <a:off x="324464" y="1042218"/>
            <a:ext cx="4670724" cy="3754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400" b="1" dirty="0">
                <a:latin typeface="Cambria" panose="02040503050406030204" pitchFamily="18" charset="0"/>
                <a:ea typeface="Cambria" panose="02040503050406030204" pitchFamily="18" charset="0"/>
              </a:rPr>
              <a:t>Volnočasové aktivity pro klienty a členy spolku</a:t>
            </a:r>
          </a:p>
          <a:p>
            <a:endParaRPr lang="cs-CZ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výlety do přírody, zahrad, či parků, do muzeí, na výstavy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workshopy, vernisáže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literární čas-básně, verše, povídky, fejetony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výtvarný atelier, akvarel, pastel, kombinované techniky, grafika, koláže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rukodělný atelier-šití, vyšívání, háčkování, </a:t>
            </a:r>
            <a:r>
              <a:rPr lang="cs-CZ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korálkování</a:t>
            </a: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, pletení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fotografování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tvoření-recyklace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Také je možné si jen tak posedět, popovídat si, najít si nové přátelé, popíjet si kávu, domácí čaj, či sirup.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Pořádáme pravidelně výstavy našim klientům.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Pomáháme při zajištění potřebných materiálů, produkce apod.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94C68E0-D03A-D8E8-C04F-72E860A90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6746" y="4897734"/>
            <a:ext cx="1622722" cy="91278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16C37C2-8515-2CE0-B6A0-B7B5E9D489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2465" y="4897735"/>
            <a:ext cx="1622722" cy="912781"/>
          </a:xfrm>
          <a:prstGeom prst="rect">
            <a:avLst/>
          </a:prstGeom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EF1C5839-CBB7-4E37-9758-B9FB991329B6}"/>
              </a:ext>
            </a:extLst>
          </p:cNvPr>
          <p:cNvSpPr/>
          <p:nvPr/>
        </p:nvSpPr>
        <p:spPr>
          <a:xfrm>
            <a:off x="10412361" y="6371351"/>
            <a:ext cx="904568" cy="4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D3A04C5-7AD9-43E4-7E57-15E619AEF100}"/>
              </a:ext>
            </a:extLst>
          </p:cNvPr>
          <p:cNvSpPr txBox="1"/>
          <p:nvPr/>
        </p:nvSpPr>
        <p:spPr>
          <a:xfrm>
            <a:off x="4995187" y="5400112"/>
            <a:ext cx="7196813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Pravidelná setkávání každý pátek od 12.00 do 14.00 hodin</a:t>
            </a:r>
          </a:p>
          <a:p>
            <a:r>
              <a:rPr lang="cs-CZ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Starobrněnská 13, Brno, ATELIER NEBYT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0FBB925D-3134-9C8A-3272-425FF57F0B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295" y="4908284"/>
            <a:ext cx="1205455" cy="902231"/>
          </a:xfrm>
          <a:prstGeom prst="rect">
            <a:avLst/>
          </a:prstGeom>
        </p:spPr>
      </p:pic>
      <p:pic>
        <p:nvPicPr>
          <p:cNvPr id="24" name="Online médium 23" title="Volnočasové aktivity - Brno, spolek KOLUMBUS">
            <a:hlinkClick r:id="" action="ppaction://media"/>
            <a:extLst>
              <a:ext uri="{FF2B5EF4-FFF2-40B4-BE49-F238E27FC236}">
                <a16:creationId xmlns:a16="http://schemas.microsoft.com/office/drawing/2014/main" id="{8B743C97-3C88-0905-96B6-BAAA634E193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5319652" y="1036935"/>
            <a:ext cx="5501846" cy="3108543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62A70922-055A-2B46-811C-9798A25A1C84}"/>
              </a:ext>
            </a:extLst>
          </p:cNvPr>
          <p:cNvSpPr txBox="1"/>
          <p:nvPr/>
        </p:nvSpPr>
        <p:spPr>
          <a:xfrm>
            <a:off x="5250255" y="476141"/>
            <a:ext cx="3587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VIDEO UKÁZKA PRÁCE S KLIENTY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3556E8AE-D852-4EC7-AE27-92C23F5B7886}"/>
              </a:ext>
            </a:extLst>
          </p:cNvPr>
          <p:cNvSpPr txBox="1"/>
          <p:nvPr/>
        </p:nvSpPr>
        <p:spPr>
          <a:xfrm>
            <a:off x="324464" y="6361567"/>
            <a:ext cx="262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www.spolekkolumbus.cz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AAF54DE-2B95-E5C9-F62B-5AF14A9CE0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6781" y="6353672"/>
            <a:ext cx="2810500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91814EC9-246A-4C6E-941E-5774FE72F0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7</a:t>
            </a:fld>
            <a:endParaRPr lang="cs-CZ"/>
          </a:p>
        </p:txBody>
      </p:sp>
      <p:pic>
        <p:nvPicPr>
          <p:cNvPr id="19" name="Zástupný symbol obrázku 18">
            <a:extLst>
              <a:ext uri="{FF2B5EF4-FFF2-40B4-BE49-F238E27FC236}">
                <a16:creationId xmlns:a16="http://schemas.microsoft.com/office/drawing/2014/main" id="{4EFAA061-0BDD-993D-FDDD-6284C6CDD6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81" r="2081"/>
          <a:stretch>
            <a:fillRect/>
          </a:stretch>
        </p:blipFill>
        <p:spPr/>
      </p:pic>
      <p:sp>
        <p:nvSpPr>
          <p:cNvPr id="14" name="Nadpis 13">
            <a:extLst>
              <a:ext uri="{FF2B5EF4-FFF2-40B4-BE49-F238E27FC236}">
                <a16:creationId xmlns:a16="http://schemas.microsoft.com/office/drawing/2014/main" id="{6C38D7A9-9299-4108-BB08-026F4B9CA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03553"/>
            <a:ext cx="9780102" cy="732891"/>
          </a:xfrm>
        </p:spPr>
        <p:txBody>
          <a:bodyPr rtlCol="0"/>
          <a:lstStyle/>
          <a:p>
            <a:pPr algn="l" rtl="0"/>
            <a:r>
              <a:rPr lang="cs-CZ" sz="3200" dirty="0">
                <a:latin typeface="Cambria" panose="02040503050406030204" pitchFamily="18" charset="0"/>
                <a:ea typeface="Cambria" panose="02040503050406030204" pitchFamily="18" charset="0"/>
              </a:rPr>
              <a:t>FORMY  SPOLUPRÁCE</a:t>
            </a:r>
            <a:b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cs-CZ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70644ED5-4257-2E65-E14B-B2555C9C57A0}"/>
              </a:ext>
            </a:extLst>
          </p:cNvPr>
          <p:cNvSpPr txBox="1"/>
          <p:nvPr/>
        </p:nvSpPr>
        <p:spPr>
          <a:xfrm>
            <a:off x="0" y="2738180"/>
            <a:ext cx="613532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Nabízíme umístit firemní loga na našem webovém portálu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Jsme schopni vyrobit určité množství marketingových </a:t>
            </a:r>
          </a:p>
          <a:p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       předmětů (magnetky, špendlíky, apod.)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Darujeme kopie uměleckých děl našich členů a příznivců </a:t>
            </a:r>
          </a:p>
          <a:p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       (viz galerie na našem webu spolekkolumbus.cz)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Nabízíme uspořádat výstavu obrazů nebo fotografií našich klientů </a:t>
            </a:r>
          </a:p>
          <a:p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       a členů v rámci spolupráce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B6256F0E-8716-CBEE-D3E6-4408DAD96FD6}"/>
              </a:ext>
            </a:extLst>
          </p:cNvPr>
          <p:cNvSpPr/>
          <p:nvPr/>
        </p:nvSpPr>
        <p:spPr>
          <a:xfrm>
            <a:off x="10402529" y="6371351"/>
            <a:ext cx="914400" cy="4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BE23344A-D78D-E74B-C188-ABC79F2D3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5355" y="206702"/>
            <a:ext cx="1504645" cy="2659484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4B044213-8078-1246-6826-79C38F591D4A}"/>
              </a:ext>
            </a:extLst>
          </p:cNvPr>
          <p:cNvSpPr txBox="1"/>
          <p:nvPr/>
        </p:nvSpPr>
        <p:spPr>
          <a:xfrm>
            <a:off x="9966462" y="5555473"/>
            <a:ext cx="20824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www.spolekkolumbus.cz</a:t>
            </a: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C72F9186-D6C2-7259-D3BB-C0B9D87B6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9725" y="3277873"/>
            <a:ext cx="1355904" cy="207727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8DCE56E-AA7D-6217-27EF-E339A9532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8607" y="5818985"/>
            <a:ext cx="2258140" cy="39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58F1AED4-66A6-B3AC-A51D-2E51ADF79E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295" b="11295"/>
          <a:stretch>
            <a:fillRect/>
          </a:stretch>
        </p:blipFill>
        <p:spPr/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C8482B1A-EB6E-32F2-5326-498B4294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24252"/>
            <a:ext cx="12192000" cy="1101235"/>
          </a:xfrm>
        </p:spPr>
        <p:txBody>
          <a:bodyPr/>
          <a:lstStyle/>
          <a:p>
            <a:pPr algn="ctr"/>
            <a:r>
              <a:rPr lang="pl-PL" dirty="0"/>
              <a:t>Děkujeme za Váš čas a za pozornost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E64E79C-067C-581A-0678-7FBB3E0007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KATEŘINA DUBOVCOVÁ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7BEBACB-F777-53AC-A1B1-2B7E577946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+420 774 279 368, 778 786 582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A0E356D-F3EF-65B6-E030-27BFEFB9BE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cs-CZ" dirty="0"/>
              <a:t>katerina.dubovcova@spolekkolumbus.cz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96155123-1F95-6053-D184-AC6E0EF445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96940" y="5004756"/>
            <a:ext cx="3671602" cy="316800"/>
          </a:xfrm>
        </p:spPr>
        <p:txBody>
          <a:bodyPr/>
          <a:lstStyle/>
          <a:p>
            <a:pPr algn="l"/>
            <a:r>
              <a:rPr lang="cs-CZ" dirty="0">
                <a:hlinkClick r:id="rId3"/>
              </a:rPr>
              <a:t>www.spolekkolumbus.cz</a:t>
            </a:r>
            <a:r>
              <a:rPr lang="cs-CZ" dirty="0"/>
              <a:t>                   </a:t>
            </a:r>
            <a:r>
              <a:rPr lang="cs-CZ" dirty="0">
                <a:hlinkClick r:id="rId4"/>
              </a:rPr>
              <a:t>www.produsevnizdravi.cz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76055210-8E96-3024-0ADE-482FC964B5B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rtl="0"/>
            <a:fld id="{19B51A1E-902D-48AF-9020-955120F399B6}" type="slidenum">
              <a:rPr lang="cs-CZ" smtClean="0"/>
              <a:pPr rtl="0"/>
              <a:t>8</a:t>
            </a:fld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B02182BF-A976-DA8A-BBEB-CA5880722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8205" y="180393"/>
            <a:ext cx="1534414" cy="2712101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F0E4E7C1-67EA-7858-B816-6E7025A8EB94}"/>
              </a:ext>
            </a:extLst>
          </p:cNvPr>
          <p:cNvSpPr/>
          <p:nvPr/>
        </p:nvSpPr>
        <p:spPr>
          <a:xfrm>
            <a:off x="10325100" y="6371351"/>
            <a:ext cx="1043442" cy="4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DD9CEB7-D4BB-77E6-205B-0B5319F5DBCA}"/>
              </a:ext>
            </a:extLst>
          </p:cNvPr>
          <p:cNvSpPr txBox="1"/>
          <p:nvPr/>
        </p:nvSpPr>
        <p:spPr>
          <a:xfrm>
            <a:off x="7391400" y="5454038"/>
            <a:ext cx="3977142" cy="95410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sídlo spolku:</a:t>
            </a:r>
          </a:p>
          <a:p>
            <a:pPr algn="r"/>
            <a:r>
              <a:rPr lang="cs-CZ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Keplerova 712/32                                            IČ 26548127</a:t>
            </a:r>
          </a:p>
          <a:p>
            <a:pPr algn="r"/>
            <a:r>
              <a:rPr lang="cs-CZ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07 Ústí nad Labem</a:t>
            </a:r>
          </a:p>
          <a:p>
            <a:pPr algn="r"/>
            <a:r>
              <a:rPr lang="cs-CZ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CZ 26548127</a:t>
            </a:r>
          </a:p>
          <a:p>
            <a:endParaRPr lang="cs-CZ" sz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44294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5598_TF16411250.potx" id="{A5A9FADF-452E-41BF-B05B-10690A02C02C}" vid="{DCA3AE88-9CCC-4D15-99A0-1A3A4222C68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64A4C9D-F801-4923-BC6D-E0006F5123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2218FC-8412-44B9-9E82-D51F1F531141}">
  <ds:schemaRefs>
    <ds:schemaRef ds:uri="http://schemas.microsoft.com/sharepoint/v3"/>
    <ds:schemaRef ds:uri="http://schemas.microsoft.com/office/2006/metadata/properties"/>
    <ds:schemaRef ds:uri="http://schemas.microsoft.com/office/2006/documentManagement/types"/>
    <ds:schemaRef ds:uri="http://purl.org/dc/dcmitype/"/>
    <ds:schemaRef ds:uri="6dc4bcd6-49db-4c07-9060-8acfc67cef9f"/>
    <ds:schemaRef ds:uri="http://www.w3.org/XML/1998/namespace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fb0879af-3eba-417a-a55a-ffe6dcd6ca7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Světlá obchodní prezentace</Template>
  <TotalTime>260</TotalTime>
  <Words>763</Words>
  <Application>Microsoft Office PowerPoint</Application>
  <PresentationFormat>Širokoúhlá obrazovka</PresentationFormat>
  <Paragraphs>79</Paragraphs>
  <Slides>8</Slides>
  <Notes>7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              NA SPOLEČNÉ VLNĚ </vt:lpstr>
      <vt:lpstr>O nás</vt:lpstr>
      <vt:lpstr>Náš příslib</vt:lpstr>
      <vt:lpstr>Původně svépomocná skupina 7 osob s duševním onemocněním založila 31. 10. 2001 neziskovou organizaci pod názvem Občanské sdružení KOLUMBUS.  V roce 2017 bylo sdružení přejmenováno na Spolek KOLUMBUS. Celorepubliková působnost spolku (Praha, Brno, Olomouc, Ústí nad Labem, Teplice, Ostrava)  V roce 2022 má spolek již 225 členů (z toho 210 osob s duševním onemocněním)    </vt:lpstr>
      <vt:lpstr>POBOČKA V BRNĚ – PACIENTSKÝ DŮVĚRNÍK</vt:lpstr>
      <vt:lpstr>Large image</vt:lpstr>
      <vt:lpstr>FORMY  SPOLUPRÁCE </vt:lpstr>
      <vt:lpstr>Děkujeme za Váš čas a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 SPOLEČNÉ VLNĚ</dc:title>
  <dc:creator>Kateřina Dubovcová</dc:creator>
  <cp:lastModifiedBy>Kateřina Dubovcová</cp:lastModifiedBy>
  <cp:revision>23</cp:revision>
  <dcterms:created xsi:type="dcterms:W3CDTF">2023-03-26T13:02:32Z</dcterms:created>
  <dcterms:modified xsi:type="dcterms:W3CDTF">2023-06-06T13:04:23Z</dcterms:modified>
</cp:coreProperties>
</file>